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311" r:id="rId2"/>
    <p:sldId id="301" r:id="rId3"/>
    <p:sldId id="308" r:id="rId4"/>
    <p:sldId id="305" r:id="rId5"/>
    <p:sldId id="309" r:id="rId6"/>
    <p:sldId id="296" r:id="rId7"/>
    <p:sldId id="297" r:id="rId8"/>
    <p:sldId id="302" r:id="rId9"/>
    <p:sldId id="312" r:id="rId10"/>
    <p:sldId id="283" r:id="rId11"/>
    <p:sldId id="303" r:id="rId12"/>
    <p:sldId id="263" r:id="rId13"/>
  </p:sldIdLst>
  <p:sldSz cx="9144000" cy="6858000" type="screen4x3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83" autoAdjust="0"/>
  </p:normalViewPr>
  <p:slideViewPr>
    <p:cSldViewPr>
      <p:cViewPr varScale="1">
        <p:scale>
          <a:sx n="73" d="100"/>
          <a:sy n="73" d="100"/>
        </p:scale>
        <p:origin x="173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DAC9B5F9-2BDF-46C8-8850-DEB8603AA18A}" type="datetimeFigureOut">
              <a:rPr lang="en-US" smtClean="0"/>
              <a:t>3/25/2015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067BEBE3-D8F5-4DEE-89E3-E78D901738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7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694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1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428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65485-8635-4706-B578-82E86F52B8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474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199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01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2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42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BEBE3-D8F5-4DEE-89E3-E78D901738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629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7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1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461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776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0872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43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35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8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8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59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23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9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21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7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4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6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260985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 Rounded MT Bold" panose="020F0704030504030204" pitchFamily="34" charset="0"/>
              </a:rPr>
              <a:t>Motivating the Gifted Underachiever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2209800"/>
          </a:xfrm>
        </p:spPr>
        <p:txBody>
          <a:bodyPr>
            <a:normAutofit/>
          </a:bodyPr>
          <a:lstStyle/>
          <a:p>
            <a:endParaRPr lang="en-US" sz="2400" b="1" i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3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i="1" u="sng" dirty="0" smtClean="0"/>
              <a:t>THERE IS HOPE!</a:t>
            </a:r>
            <a:endParaRPr lang="en-US" sz="60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  <a:defRPr/>
            </a:pPr>
            <a:r>
              <a:rPr lang="en-US" sz="4800" dirty="0"/>
              <a:t>“</a:t>
            </a:r>
            <a:r>
              <a:rPr lang="en-US" sz="4800" dirty="0" smtClean="0"/>
              <a:t>Children are </a:t>
            </a:r>
            <a:r>
              <a:rPr lang="en-US" sz="4800" dirty="0"/>
              <a:t>not born underachievers.  Underachievement is </a:t>
            </a:r>
            <a:r>
              <a:rPr lang="en-US" sz="4800" i="1" dirty="0"/>
              <a:t>learned, </a:t>
            </a:r>
            <a:r>
              <a:rPr lang="en-US" sz="4800" dirty="0"/>
              <a:t>therefore it can be unlearned.”</a:t>
            </a:r>
          </a:p>
          <a:p>
            <a:pPr marL="1389888" lvl="4" indent="0" algn="r">
              <a:buNone/>
              <a:defRPr/>
            </a:pPr>
            <a:r>
              <a:rPr lang="en-US" dirty="0" smtClean="0"/>
              <a:t>(Davis </a:t>
            </a:r>
            <a:r>
              <a:rPr lang="en-US" dirty="0"/>
              <a:t>and </a:t>
            </a:r>
            <a:r>
              <a:rPr lang="en-US" dirty="0" smtClean="0"/>
              <a:t>Rimm, 2004, </a:t>
            </a:r>
            <a:r>
              <a:rPr lang="en-US" dirty="0"/>
              <a:t>p. 317)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66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27041"/>
            <a:ext cx="6589199" cy="1280890"/>
          </a:xfrm>
        </p:spPr>
        <p:txBody>
          <a:bodyPr/>
          <a:lstStyle/>
          <a:p>
            <a:r>
              <a:rPr lang="en-US" dirty="0" smtClean="0"/>
              <a:t>Source: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>
                <a:latin typeface="+mj-lt"/>
                <a:cs typeface="Aharoni" panose="02010803020104030203" pitchFamily="2" charset="-79"/>
              </a:rPr>
              <a:t>Kristen Seward</a:t>
            </a:r>
          </a:p>
          <a:p>
            <a:pPr marL="0" indent="0">
              <a:buNone/>
            </a:pPr>
            <a:endParaRPr lang="en-US" sz="1600" dirty="0">
              <a:latin typeface="+mj-lt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sz="4000" dirty="0">
                <a:latin typeface="+mj-lt"/>
                <a:cs typeface="Aharoni" panose="02010803020104030203" pitchFamily="2" charset="-79"/>
              </a:rPr>
              <a:t>Purdue University, Educational Studies</a:t>
            </a:r>
          </a:p>
          <a:p>
            <a:pPr marL="0" indent="0">
              <a:buNone/>
            </a:pPr>
            <a:r>
              <a:rPr lang="en-US" sz="4000" dirty="0">
                <a:latin typeface="+mj-lt"/>
                <a:cs typeface="Aharoni" panose="02010803020104030203" pitchFamily="2" charset="-79"/>
              </a:rPr>
              <a:t>Gifted Education Resource Institute </a:t>
            </a:r>
            <a:br>
              <a:rPr lang="en-US" sz="4000" dirty="0">
                <a:latin typeface="+mj-lt"/>
                <a:cs typeface="Aharoni" panose="02010803020104030203" pitchFamily="2" charset="-79"/>
              </a:rPr>
            </a:br>
            <a:endParaRPr lang="en-US" sz="4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57199"/>
            <a:ext cx="6858000" cy="93490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2296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sz="1800" dirty="0" smtClean="0"/>
              <a:t>Heacox, D. and Cash, R. (2014). </a:t>
            </a:r>
            <a:r>
              <a:rPr lang="en-US" sz="1800" i="1" dirty="0" smtClean="0"/>
              <a:t>Differentiation for Gifted Learners.  </a:t>
            </a:r>
          </a:p>
          <a:p>
            <a:r>
              <a:rPr lang="en-US" sz="1800" dirty="0" smtClean="0"/>
              <a:t>Hoover-Schultz, B. (2005).  Gifted underachievement: Oxymoron or enigma?  In Johnsen, S. &amp; Kendrick, J. (Eds.)  </a:t>
            </a:r>
            <a:r>
              <a:rPr lang="en-US" sz="1800" i="1" dirty="0" smtClean="0"/>
              <a:t>Teaching Strategies in Gifted Education</a:t>
            </a:r>
            <a:r>
              <a:rPr lang="en-US" sz="1800" dirty="0" smtClean="0"/>
              <a:t> .  Waco, TX:  Prufrock Press.</a:t>
            </a:r>
          </a:p>
          <a:p>
            <a:r>
              <a:rPr lang="en-US" sz="1800" dirty="0" smtClean="0"/>
              <a:t>Long, C. (2013).  Are we failing gifted students? National Education Association.</a:t>
            </a:r>
          </a:p>
          <a:p>
            <a:pPr marL="64008" indent="0">
              <a:buNone/>
            </a:pPr>
            <a:r>
              <a:rPr lang="en-US" sz="1800" dirty="0" smtClean="0"/>
              <a:t>       http</a:t>
            </a:r>
            <a:r>
              <a:rPr lang="en-US" sz="1800" dirty="0"/>
              <a:t>://neatoday.org/2013/09/18/are-we-failing-gifted-students/</a:t>
            </a:r>
            <a:endParaRPr lang="en-US" sz="1800" dirty="0" smtClean="0"/>
          </a:p>
          <a:p>
            <a:r>
              <a:rPr lang="en-US" sz="1800" dirty="0" smtClean="0"/>
              <a:t>McCall</a:t>
            </a:r>
            <a:r>
              <a:rPr lang="en-US" sz="1800" dirty="0"/>
              <a:t>, </a:t>
            </a:r>
            <a:r>
              <a:rPr lang="en-US" sz="1800" dirty="0" smtClean="0"/>
              <a:t>R.B., Evahn</a:t>
            </a:r>
            <a:r>
              <a:rPr lang="en-US" sz="1800" dirty="0"/>
              <a:t>, C</a:t>
            </a:r>
            <a:r>
              <a:rPr lang="en-US" sz="1800" dirty="0" smtClean="0"/>
              <a:t>., </a:t>
            </a:r>
            <a:r>
              <a:rPr lang="en-US" sz="1800" dirty="0"/>
              <a:t>&amp; Kratzer, L. (1992). </a:t>
            </a:r>
            <a:r>
              <a:rPr lang="en-US" sz="1800" i="1" dirty="0"/>
              <a:t>High School Underachievers:  What </a:t>
            </a:r>
            <a:r>
              <a:rPr lang="en-US" sz="1800" i="1" dirty="0" smtClean="0"/>
              <a:t>Do They Achieve As Adults</a:t>
            </a:r>
            <a:r>
              <a:rPr lang="en-US" sz="1800" i="1" dirty="0"/>
              <a:t>?  </a:t>
            </a:r>
            <a:r>
              <a:rPr lang="en-US" sz="1800" dirty="0"/>
              <a:t>Newbury </a:t>
            </a:r>
            <a:r>
              <a:rPr lang="en-US" sz="1800" dirty="0" smtClean="0"/>
              <a:t>Park, CA:  </a:t>
            </a:r>
            <a:r>
              <a:rPr lang="en-US" sz="1800" dirty="0"/>
              <a:t>Sage Publications.</a:t>
            </a:r>
          </a:p>
          <a:p>
            <a:r>
              <a:rPr lang="en-US" sz="1800" dirty="0" smtClean="0"/>
              <a:t>Peterson</a:t>
            </a:r>
            <a:r>
              <a:rPr lang="en-US" sz="1800" dirty="0"/>
              <a:t>, J.S. (2000).  A Follow-Up Study of One Group of Achievers and Underachievers Four Years After High School Graduation.  </a:t>
            </a:r>
            <a:r>
              <a:rPr lang="en-US" sz="1800" i="1" dirty="0"/>
              <a:t>Roeper Review, 22(4)</a:t>
            </a:r>
            <a:r>
              <a:rPr lang="en-US" sz="1800" dirty="0"/>
              <a:t>, 217-224,</a:t>
            </a:r>
          </a:p>
          <a:p>
            <a:pPr>
              <a:defRPr/>
            </a:pPr>
            <a:r>
              <a:rPr lang="en-US" sz="1800" dirty="0" smtClean="0"/>
              <a:t>Peterson</a:t>
            </a:r>
            <a:r>
              <a:rPr lang="en-US" sz="1800" dirty="0"/>
              <a:t>, J.S. &amp; Colangelo, N. (1996).  Gifted Achievers and Underachievers:  A Comparison of Patterns Found in School Files.  </a:t>
            </a:r>
            <a:r>
              <a:rPr lang="en-US" sz="1800" i="1" dirty="0"/>
              <a:t>Journal of Counseling and Development, 74</a:t>
            </a:r>
            <a:r>
              <a:rPr lang="en-US" sz="1800" dirty="0"/>
              <a:t>, 399-407</a:t>
            </a:r>
            <a:r>
              <a:rPr lang="en-US" sz="1800" dirty="0" smtClean="0"/>
              <a:t>.</a:t>
            </a:r>
          </a:p>
          <a:p>
            <a:r>
              <a:rPr lang="en-US" sz="1800" dirty="0"/>
              <a:t>Reis, S. M., &amp; McCoach, D. B. (2000).  The underachievement of gifted students:  What do we know and where do we go?  </a:t>
            </a:r>
            <a:r>
              <a:rPr lang="en-US" sz="1800" i="1" dirty="0"/>
              <a:t>Gifted Child Quarterly, 44</a:t>
            </a:r>
            <a:r>
              <a:rPr lang="en-US" sz="1800" dirty="0"/>
              <a:t>, 152-170.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Center for Comprehensive School Reform and Improvement. (2008). Issue </a:t>
            </a:r>
            <a:r>
              <a:rPr lang="en-US" sz="1800" dirty="0" smtClean="0"/>
              <a:t>brief</a:t>
            </a:r>
            <a:r>
              <a:rPr lang="en-US" sz="1800" dirty="0"/>
              <a:t>:  Gifted and </a:t>
            </a:r>
            <a:r>
              <a:rPr lang="en-US" sz="1800" dirty="0" smtClean="0"/>
              <a:t>talented students </a:t>
            </a:r>
            <a:r>
              <a:rPr lang="en-US" sz="1800" dirty="0"/>
              <a:t>at </a:t>
            </a:r>
            <a:r>
              <a:rPr lang="en-US" sz="1800" dirty="0" smtClean="0"/>
              <a:t>risk </a:t>
            </a:r>
            <a:r>
              <a:rPr lang="en-US" sz="1800" dirty="0"/>
              <a:t>for </a:t>
            </a:r>
            <a:r>
              <a:rPr lang="en-US" sz="1800" dirty="0" smtClean="0"/>
              <a:t>underachievement</a:t>
            </a:r>
            <a:r>
              <a:rPr lang="en-US" sz="1800" dirty="0"/>
              <a:t>.  Washington, D.C.:  Learning Point Associates and SEDL for the U.S. Department of Education.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39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6781800" cy="941832"/>
          </a:xfrm>
        </p:spPr>
        <p:txBody>
          <a:bodyPr/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163922"/>
              </p:ext>
            </p:extLst>
          </p:nvPr>
        </p:nvGraphicFramePr>
        <p:xfrm>
          <a:off x="457200" y="1143000"/>
          <a:ext cx="8229600" cy="532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990600"/>
                <a:gridCol w="1066800"/>
                <a:gridCol w="1371600"/>
                <a:gridCol w="1524000"/>
                <a:gridCol w="114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Complexity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Flexible Grouping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Curriculum</a:t>
                      </a:r>
                      <a:r>
                        <a:rPr lang="en-US" baseline="0" dirty="0" smtClean="0"/>
                        <a:t> Compacting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Tiered</a:t>
                      </a:r>
                      <a:r>
                        <a:rPr lang="en-US" baseline="0" dirty="0" smtClean="0"/>
                        <a:t> Assignments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r>
                        <a:rPr lang="en-US" baseline="0" dirty="0" smtClean="0"/>
                        <a:t> Study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Honors Classes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Pre-assessment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Higher-level Thinking 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Creative Thinking</a:t>
                      </a:r>
                      <a:r>
                        <a:rPr lang="en-US" baseline="0" dirty="0" smtClean="0"/>
                        <a:t> 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Project-based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11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Flexible </a:t>
            </a:r>
            <a:r>
              <a:rPr lang="en-US" dirty="0" smtClean="0"/>
              <a:t>Grouping and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Curriculum Compacting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>
                <a:latin typeface="+mj-lt"/>
                <a:cs typeface="Aharoni" panose="02010803020104030203" pitchFamily="2" charset="-79"/>
              </a:rPr>
              <a:t>Flexible Grouping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+mj-lt"/>
                <a:cs typeface="Aharoni" panose="02010803020104030203" pitchFamily="2" charset="-79"/>
              </a:rPr>
              <a:t>Interest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+mj-lt"/>
                <a:cs typeface="Aharoni" panose="02010803020104030203" pitchFamily="2" charset="-79"/>
              </a:rPr>
              <a:t>Achievement level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+mj-lt"/>
                <a:cs typeface="Aharoni" panose="02010803020104030203" pitchFamily="2" charset="-79"/>
              </a:rPr>
              <a:t>Activity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+mj-lt"/>
                <a:cs typeface="Aharoni" panose="02010803020104030203" pitchFamily="2" charset="-79"/>
              </a:rPr>
              <a:t>Learning preference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+mj-lt"/>
                <a:cs typeface="Aharoni" panose="02010803020104030203" pitchFamily="2" charset="-79"/>
              </a:rPr>
              <a:t>Special needs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+mj-lt"/>
                <a:cs typeface="Aharoni" panose="02010803020104030203" pitchFamily="2" charset="-79"/>
              </a:rPr>
              <a:t>Curriculum Compacting (skill work)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Used in conjunction with pre-assessment</a:t>
            </a:r>
            <a:endParaRPr lang="en-US" sz="2400" dirty="0">
              <a:latin typeface="+mj-lt"/>
              <a:cs typeface="Aharoni" panose="02010803020104030203" pitchFamily="2" charset="-79"/>
            </a:endParaRP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Skills already mastered are removed</a:t>
            </a:r>
          </a:p>
          <a:p>
            <a:pPr marL="742950"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Time for independent study/projects</a:t>
            </a:r>
            <a:endParaRPr lang="en-US" sz="2400" dirty="0">
              <a:latin typeface="+mj-lt"/>
              <a:cs typeface="Aharoni" panose="02010803020104030203" pitchFamily="2" charset="-79"/>
            </a:endParaRP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24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1" y="624110"/>
            <a:ext cx="7086600" cy="128089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cs typeface="Aharoni" panose="02010803020104030203" pitchFamily="2" charset="-79"/>
              </a:rPr>
              <a:t>3. Tiered assignments—R. </a:t>
            </a:r>
            <a:r>
              <a:rPr lang="en-US" sz="3600" dirty="0">
                <a:cs typeface="Aharoni" panose="02010803020104030203" pitchFamily="2" charset="-79"/>
              </a:rPr>
              <a:t>C</a:t>
            </a:r>
            <a:r>
              <a:rPr lang="en-US" sz="3600" dirty="0" smtClean="0">
                <a:cs typeface="Aharoni" panose="02010803020104030203" pitchFamily="2" charset="-79"/>
              </a:rPr>
              <a:t>ash</a:t>
            </a:r>
            <a:endParaRPr lang="en-US" sz="3600" dirty="0">
              <a:cs typeface="Aharoni" panose="02010803020104030203" pitchFamily="2" charset="-79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85900" y="1668746"/>
            <a:ext cx="7353299" cy="45796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Tiered assignments are used when all students are focused on the same content, essential understandings, or key </a:t>
            </a:r>
            <a:r>
              <a:rPr lang="en-US" sz="2400" dirty="0" err="1" smtClean="0"/>
              <a:t>skiills</a:t>
            </a:r>
            <a:r>
              <a:rPr lang="en-US" sz="2400" dirty="0" smtClean="0"/>
              <a:t>, but students work on parallel tasks that vary based on readiness, interests, or learning.</a:t>
            </a:r>
          </a:p>
          <a:p>
            <a:pPr lvl="1"/>
            <a:r>
              <a:rPr lang="en-US" sz="2200" dirty="0" smtClean="0"/>
              <a:t>Tier A – structured, teacher-directed</a:t>
            </a:r>
          </a:p>
          <a:p>
            <a:pPr lvl="1"/>
            <a:r>
              <a:rPr lang="en-US" sz="2200" dirty="0" smtClean="0"/>
              <a:t>Tier B – little prompting to organize ideas</a:t>
            </a:r>
          </a:p>
          <a:p>
            <a:pPr lvl="1"/>
            <a:r>
              <a:rPr lang="en-US" sz="2200" dirty="0" smtClean="0"/>
              <a:t>Tier C – challenging, open-ended, student-selected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-3186693" y="1295400"/>
            <a:ext cx="3163045" cy="45243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Tiered assignments are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u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sed in lessons when all </a:t>
            </a: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students are focused on </a:t>
            </a: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same content, essential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u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nderstandings, or key 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kills, but students work 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o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n parallel tasks that 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v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ary based on readiness, 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nterests, or learning </a:t>
            </a: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profile.</a:t>
            </a:r>
          </a:p>
          <a:p>
            <a:r>
              <a:rPr lang="en-U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Tier A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– structured, teacher-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directed</a:t>
            </a:r>
          </a:p>
          <a:p>
            <a:r>
              <a:rPr lang="en-U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Tier B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– little prompting to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organize ideas</a:t>
            </a:r>
          </a:p>
          <a:p>
            <a:r>
              <a:rPr lang="en-US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Tier C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– challenging, open-</a:t>
            </a:r>
          </a:p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ended, student-selected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07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 Pre-assessment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890" y="1371600"/>
            <a:ext cx="8229600" cy="5181600"/>
          </a:xfrm>
        </p:spPr>
        <p:txBody>
          <a:bodyPr/>
          <a:lstStyle/>
          <a:p>
            <a:pPr marL="64008" indent="0">
              <a:spcBef>
                <a:spcPts val="300"/>
              </a:spcBef>
              <a:buNone/>
            </a:pPr>
            <a:r>
              <a:rPr lang="en-US" sz="3200" dirty="0" smtClean="0">
                <a:latin typeface="+mj-lt"/>
                <a:cs typeface="Aharoni" panose="02010803020104030203" pitchFamily="2" charset="-79"/>
              </a:rPr>
              <a:t>Frequent assessment guides instruction.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Formal </a:t>
            </a:r>
            <a:r>
              <a:rPr lang="en-US" sz="2400" dirty="0">
                <a:latin typeface="+mj-lt"/>
                <a:cs typeface="Aharoni" panose="02010803020104030203" pitchFamily="2" charset="-79"/>
              </a:rPr>
              <a:t>and </a:t>
            </a:r>
            <a:r>
              <a:rPr lang="en-US" sz="2400" dirty="0" smtClean="0">
                <a:latin typeface="+mj-lt"/>
                <a:cs typeface="Aharoni" panose="02010803020104030203" pitchFamily="2" charset="-79"/>
              </a:rPr>
              <a:t>informal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Pre-</a:t>
            </a:r>
            <a:r>
              <a:rPr lang="en-US" sz="2400" dirty="0">
                <a:latin typeface="+mj-lt"/>
                <a:cs typeface="Aharoni" panose="02010803020104030203" pitchFamily="2" charset="-79"/>
              </a:rPr>
              <a:t>, formative, and </a:t>
            </a:r>
            <a:r>
              <a:rPr lang="en-US" sz="2400" dirty="0" smtClean="0">
                <a:latin typeface="+mj-lt"/>
                <a:cs typeface="Aharoni" panose="02010803020104030203" pitchFamily="2" charset="-79"/>
              </a:rPr>
              <a:t>summative</a:t>
            </a:r>
          </a:p>
          <a:p>
            <a:pPr marL="64008" indent="0">
              <a:spcBef>
                <a:spcPts val="300"/>
              </a:spcBef>
              <a:buNone/>
            </a:pPr>
            <a:endParaRPr lang="en-US" sz="2400" dirty="0">
              <a:latin typeface="+mj-lt"/>
              <a:cs typeface="Aharoni" panose="02010803020104030203" pitchFamily="2" charset="-79"/>
            </a:endParaRPr>
          </a:p>
          <a:p>
            <a:pPr marL="64008" indent="0">
              <a:spcBef>
                <a:spcPts val="300"/>
              </a:spcBef>
              <a:buNone/>
            </a:pPr>
            <a:r>
              <a:rPr lang="en-US" sz="3200" dirty="0" smtClean="0">
                <a:latin typeface="+mj-lt"/>
                <a:cs typeface="Aharoni" panose="02010803020104030203" pitchFamily="2" charset="-79"/>
              </a:rPr>
              <a:t>Types of Pre-assessment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The T-W-H Chart (Think I know, Want to know, How I would like to learn about it)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Open-ended Writing (5-minute time limit)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End-of-unit or chapter assessment as pretest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j-lt"/>
                <a:cs typeface="Aharoni" panose="02010803020104030203" pitchFamily="2" charset="-79"/>
              </a:rPr>
              <a:t>Learning Preference and Interest Inventories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/>
              <a:t>Five Most Difficult Questions (timed, of course)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954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42415" y="228600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n-US" altLang="en-US" sz="4000" dirty="0" smtClean="0"/>
              <a:t>Other High-impact Strategies to Personalize Education</a:t>
            </a:r>
            <a:endParaRPr lang="en-US" altLang="en-US" sz="4000" dirty="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42415" y="2209800"/>
            <a:ext cx="6820585" cy="449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Exploration of student </a:t>
            </a:r>
            <a:r>
              <a:rPr lang="en-US" altLang="en-US" sz="2800" dirty="0" smtClean="0"/>
              <a:t>interests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Pre-assessment of student content knowledge</a:t>
            </a: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Career </a:t>
            </a:r>
            <a:r>
              <a:rPr lang="en-US" altLang="en-US" sz="2800" dirty="0"/>
              <a:t>exploration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Real-world </a:t>
            </a:r>
            <a:r>
              <a:rPr lang="en-US" altLang="en-US" sz="2800" dirty="0"/>
              <a:t>experiences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Study and organizational </a:t>
            </a:r>
            <a:r>
              <a:rPr lang="en-US" altLang="en-US" sz="2800" dirty="0"/>
              <a:t>skill </a:t>
            </a:r>
            <a:r>
              <a:rPr lang="en-US" altLang="en-US" sz="2800" dirty="0" smtClean="0"/>
              <a:t>instruction</a:t>
            </a: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Educational </a:t>
            </a:r>
            <a:r>
              <a:rPr lang="en-US" altLang="en-US" sz="2800" dirty="0"/>
              <a:t>time spent with other capable </a:t>
            </a:r>
            <a:r>
              <a:rPr lang="en-US" altLang="en-US" sz="2800" dirty="0" smtClean="0"/>
              <a:t>students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033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086600" cy="1399032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the </a:t>
            </a:r>
            <a:r>
              <a:rPr lang="en-US" dirty="0" smtClean="0"/>
              <a:t>Classroom…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239000" cy="4114800"/>
          </a:xfrm>
        </p:spPr>
        <p:txBody>
          <a:bodyPr>
            <a:normAutofit/>
          </a:bodyPr>
          <a:lstStyle/>
          <a:p>
            <a:pPr marL="448056" lvl="1" indent="-384048">
              <a:buSzPct val="80000"/>
              <a:buFont typeface="Wingdings 2"/>
              <a:buChar char=""/>
            </a:pPr>
            <a:r>
              <a:rPr lang="en-US" sz="3000" dirty="0" smtClean="0"/>
              <a:t>Show </a:t>
            </a:r>
            <a:r>
              <a:rPr lang="en-US" sz="3000" dirty="0"/>
              <a:t>acceptance and caring</a:t>
            </a:r>
          </a:p>
          <a:p>
            <a:pPr lvl="1"/>
            <a:r>
              <a:rPr lang="en-US" sz="2400" dirty="0" smtClean="0"/>
              <a:t>Focus on the positive and on strengths.</a:t>
            </a:r>
          </a:p>
          <a:p>
            <a:pPr lvl="1"/>
            <a:r>
              <a:rPr lang="en-US" sz="2400" dirty="0" smtClean="0"/>
              <a:t>Keep problems private.</a:t>
            </a:r>
          </a:p>
          <a:p>
            <a:pPr lvl="1"/>
            <a:r>
              <a:rPr lang="en-US" sz="2400" dirty="0" smtClean="0"/>
              <a:t>Maintain contact with parents/guardians.</a:t>
            </a:r>
          </a:p>
          <a:p>
            <a:pPr lvl="1"/>
            <a:r>
              <a:rPr lang="en-US" sz="2400" dirty="0" smtClean="0"/>
              <a:t>Keep student involved and interested; focus on process as well as the product</a:t>
            </a:r>
          </a:p>
          <a:p>
            <a:pPr lvl="1"/>
            <a:r>
              <a:rPr lang="en-US" sz="2400" dirty="0" smtClean="0"/>
              <a:t>Provide variety and choice</a:t>
            </a:r>
            <a:endParaRPr lang="en-US" sz="2400" dirty="0"/>
          </a:p>
          <a:p>
            <a:pPr lvl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8531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04799"/>
            <a:ext cx="7086600" cy="1080377"/>
          </a:xfrm>
        </p:spPr>
        <p:txBody>
          <a:bodyPr/>
          <a:lstStyle/>
          <a:p>
            <a:r>
              <a:rPr lang="en-US" dirty="0" smtClean="0"/>
              <a:t>In Our Classroom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4000" dirty="0"/>
              <a:t>Keep your expectations high and the learning rigorous.</a:t>
            </a:r>
          </a:p>
          <a:p>
            <a:pPr lvl="1"/>
            <a:r>
              <a:rPr lang="en-US" sz="2400" dirty="0"/>
              <a:t>Provide models of work expected</a:t>
            </a:r>
          </a:p>
          <a:p>
            <a:pPr lvl="1"/>
            <a:r>
              <a:rPr lang="en-US" sz="2400" dirty="0"/>
              <a:t>Provide descriptive feedback</a:t>
            </a:r>
          </a:p>
          <a:p>
            <a:pPr lvl="1"/>
            <a:r>
              <a:rPr lang="en-US" sz="2400" dirty="0"/>
              <a:t>Teach student to self-assess</a:t>
            </a:r>
          </a:p>
          <a:p>
            <a:pPr lvl="1"/>
            <a:r>
              <a:rPr lang="en-US" sz="2400" dirty="0"/>
              <a:t>Use recovery, redo, and do-over points</a:t>
            </a:r>
          </a:p>
          <a:p>
            <a:pPr lvl="1"/>
            <a:r>
              <a:rPr lang="en-US" sz="2400" dirty="0"/>
              <a:t>Enlist student in record-keeping</a:t>
            </a:r>
          </a:p>
          <a:p>
            <a:pPr lvl="1"/>
            <a:r>
              <a:rPr lang="en-US" sz="2400" dirty="0"/>
              <a:t>Utilize one-on-one conferences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0999"/>
            <a:ext cx="7086600" cy="1004177"/>
          </a:xfrm>
        </p:spPr>
        <p:txBody>
          <a:bodyPr/>
          <a:lstStyle/>
          <a:p>
            <a:r>
              <a:rPr lang="en-US" dirty="0" smtClean="0"/>
              <a:t>In Our Classroom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Adjust </a:t>
            </a:r>
            <a:r>
              <a:rPr lang="en-US" sz="3200" dirty="0"/>
              <a:t>your curriculum to make learning appropriate and relevant. </a:t>
            </a: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r>
              <a:rPr lang="en-US" altLang="zh-TW" sz="3200" dirty="0">
                <a:ea typeface="新細明體" pitchFamily="18" charset="-120"/>
              </a:rPr>
              <a:t>Create challenge, variety and opportunity for students to utilize strengths and interests to improve school performance and facilitate in-depth learning.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42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2801</TotalTime>
  <Words>776</Words>
  <Application>Microsoft Office PowerPoint</Application>
  <PresentationFormat>On-screen Show (4:3)</PresentationFormat>
  <Paragraphs>155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新細明體</vt:lpstr>
      <vt:lpstr>Aharoni</vt:lpstr>
      <vt:lpstr>Arial</vt:lpstr>
      <vt:lpstr>Arial Rounded MT Bold</vt:lpstr>
      <vt:lpstr>Calibri</vt:lpstr>
      <vt:lpstr>Century Gothic</vt:lpstr>
      <vt:lpstr>Wingdings</vt:lpstr>
      <vt:lpstr>Wingdings 2</vt:lpstr>
      <vt:lpstr>Wingdings 3</vt:lpstr>
      <vt:lpstr>Wisp</vt:lpstr>
      <vt:lpstr>Motivating the Gifted Underachiever</vt:lpstr>
      <vt:lpstr>Instructional Strategies</vt:lpstr>
      <vt:lpstr>Flexible Grouping and Curriculum Compacting</vt:lpstr>
      <vt:lpstr>3. Tiered assignments—R. Cash</vt:lpstr>
      <vt:lpstr>4.  Pre-assessment</vt:lpstr>
      <vt:lpstr>Other High-impact Strategies to Personalize Education</vt:lpstr>
      <vt:lpstr>In the Classroom…</vt:lpstr>
      <vt:lpstr>In Our Classroom continued</vt:lpstr>
      <vt:lpstr>In Our Classroom continued</vt:lpstr>
      <vt:lpstr>THERE IS HOPE!</vt:lpstr>
      <vt:lpstr>Source: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Teachers Can Do  To Turn Around  Underachieving Gifted Students</dc:title>
  <dc:creator>Kristen Seward</dc:creator>
  <cp:lastModifiedBy>Cathy Enders</cp:lastModifiedBy>
  <cp:revision>91</cp:revision>
  <cp:lastPrinted>2015-03-25T17:26:54Z</cp:lastPrinted>
  <dcterms:created xsi:type="dcterms:W3CDTF">2006-08-16T00:00:00Z</dcterms:created>
  <dcterms:modified xsi:type="dcterms:W3CDTF">2015-03-25T17:57:28Z</dcterms:modified>
</cp:coreProperties>
</file>